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7" r:id="rId19"/>
    <p:sldId id="278" r:id="rId20"/>
    <p:sldId id="279" r:id="rId21"/>
    <p:sldId id="280" r:id="rId22"/>
    <p:sldId id="281" r:id="rId23"/>
    <p:sldId id="273" r:id="rId24"/>
    <p:sldId id="274" r:id="rId25"/>
    <p:sldId id="275" r:id="rId26"/>
    <p:sldId id="276"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67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a:t>Click to edit Master title style</a:t>
            </a:r>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B31D15EB-B742-4861-A4A9-2BDE1A6C4570}" type="datetimeFigureOut">
              <a:rPr lang="en-IN" smtClean="0"/>
              <a:pPr/>
              <a:t>31-08-2024</a:t>
            </a:fld>
            <a:endParaRPr lang="en-IN"/>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IN"/>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2F4B1D53-768B-4E5B-B6DD-E7AE5E210B66}"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31D15EB-B742-4861-A4A9-2BDE1A6C4570}" type="datetimeFigureOut">
              <a:rPr lang="en-IN" smtClean="0"/>
              <a:pPr/>
              <a:t>31-08-2024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F4B1D53-768B-4E5B-B6DD-E7AE5E210B66}"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a:t>Click to edit Master title style</a:t>
            </a:r>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B31D15EB-B742-4861-A4A9-2BDE1A6C4570}" type="datetimeFigureOut">
              <a:rPr lang="en-IN" smtClean="0"/>
              <a:pPr/>
              <a:t>31-08-2024</a:t>
            </a:fld>
            <a:endParaRPr lang="en-IN"/>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IN"/>
          </a:p>
        </p:txBody>
      </p:sp>
      <p:sp>
        <p:nvSpPr>
          <p:cNvPr id="6" name="Slide Number Placeholder 5"/>
          <p:cNvSpPr>
            <a:spLocks noGrp="1"/>
          </p:cNvSpPr>
          <p:nvPr>
            <p:ph type="sldNum" sz="quarter" idx="12"/>
          </p:nvPr>
        </p:nvSpPr>
        <p:spPr>
          <a:xfrm>
            <a:off x="6733952" y="6555112"/>
            <a:ext cx="588336" cy="228600"/>
          </a:xfrm>
        </p:spPr>
        <p:txBody>
          <a:bodyPr/>
          <a:lstStyle/>
          <a:p>
            <a:fld id="{2F4B1D53-768B-4E5B-B6DD-E7AE5E210B66}"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31D15EB-B742-4861-A4A9-2BDE1A6C4570}" type="datetimeFigureOut">
              <a:rPr lang="en-IN" smtClean="0"/>
              <a:pPr/>
              <a:t>31-08-2024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F4B1D53-768B-4E5B-B6DD-E7AE5E210B66}"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B31D15EB-B742-4861-A4A9-2BDE1A6C4570}" type="datetimeFigureOut">
              <a:rPr lang="en-IN" smtClean="0"/>
              <a:pPr/>
              <a:t>31-08-2024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2F4B1D53-768B-4E5B-B6DD-E7AE5E210B66}"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B31D15EB-B742-4861-A4A9-2BDE1A6C4570}" type="datetimeFigureOut">
              <a:rPr lang="en-IN" smtClean="0"/>
              <a:pPr/>
              <a:t>31-08-2024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F4B1D53-768B-4E5B-B6DD-E7AE5E210B66}"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B31D15EB-B742-4861-A4A9-2BDE1A6C4570}" type="datetimeFigureOut">
              <a:rPr lang="en-IN" smtClean="0"/>
              <a:pPr/>
              <a:t>31-08-2024</a:t>
            </a:fld>
            <a:endParaRPr lang="en-IN"/>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IN"/>
          </a:p>
        </p:txBody>
      </p:sp>
      <p:sp>
        <p:nvSpPr>
          <p:cNvPr id="4" name="Slide Number Placeholder 3"/>
          <p:cNvSpPr>
            <a:spLocks noGrp="1"/>
          </p:cNvSpPr>
          <p:nvPr>
            <p:ph type="sldNum" sz="quarter" idx="12"/>
          </p:nvPr>
        </p:nvSpPr>
        <p:spPr/>
        <p:txBody>
          <a:bodyPr/>
          <a:lstStyle/>
          <a:p>
            <a:fld id="{2F4B1D53-768B-4E5B-B6DD-E7AE5E210B66}"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a:t>Click to edit Master title style</a:t>
            </a:r>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31D15EB-B742-4861-A4A9-2BDE1A6C4570}" type="datetimeFigureOut">
              <a:rPr lang="en-IN" smtClean="0"/>
              <a:pPr/>
              <a:t>31-08-2024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F4B1D53-768B-4E5B-B6DD-E7AE5E210B66}"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a:t>Click to edit Master text styles</a:t>
            </a:r>
          </a:p>
        </p:txBody>
      </p:sp>
      <p:sp>
        <p:nvSpPr>
          <p:cNvPr id="5" name="Date Placeholder 4"/>
          <p:cNvSpPr>
            <a:spLocks noGrp="1"/>
          </p:cNvSpPr>
          <p:nvPr>
            <p:ph type="dt" sz="half" idx="10"/>
          </p:nvPr>
        </p:nvSpPr>
        <p:spPr/>
        <p:txBody>
          <a:bodyPr/>
          <a:lstStyle/>
          <a:p>
            <a:fld id="{B31D15EB-B742-4861-A4A9-2BDE1A6C4570}" type="datetimeFigureOut">
              <a:rPr lang="en-IN" smtClean="0"/>
              <a:pPr/>
              <a:t>31-08-2024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F4B1D53-768B-4E5B-B6DD-E7AE5E210B66}" type="slidenum">
              <a:rPr lang="en-IN" smtClean="0"/>
              <a:pPr/>
              <a:t>‹#›</a:t>
            </a:fld>
            <a:endParaRPr lang="en-IN"/>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31D15EB-B742-4861-A4A9-2BDE1A6C4570}" type="datetimeFigureOut">
              <a:rPr lang="en-IN" smtClean="0"/>
              <a:pPr/>
              <a:t>31-08-2024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F4B1D53-768B-4E5B-B6DD-E7AE5E210B66}"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p>
            <a:r>
              <a:rPr kumimoji="0" lang="en-US"/>
              <a:t>Click to edit Master title style</a:t>
            </a:r>
          </a:p>
        </p:txBody>
      </p:sp>
      <p:sp>
        <p:nvSpPr>
          <p:cNvPr id="3" name="Vertical Text Placeholder 2"/>
          <p:cNvSpPr>
            <a:spLocks noGrp="1"/>
          </p:cNvSpPr>
          <p:nvPr>
            <p:ph type="body" orient="vert" idx="1"/>
          </p:nvPr>
        </p:nvSpPr>
        <p:spPr>
          <a:xfrm>
            <a:off x="457200" y="274642"/>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p>
            <a:fld id="{B31D15EB-B742-4861-A4A9-2BDE1A6C4570}" type="datetimeFigureOut">
              <a:rPr lang="en-IN" smtClean="0"/>
              <a:pPr/>
              <a:t>31-08-2024</a:t>
            </a:fld>
            <a:endParaRPr lang="en-IN"/>
          </a:p>
        </p:txBody>
      </p:sp>
      <p:sp>
        <p:nvSpPr>
          <p:cNvPr id="5" name="Footer Placeholder 4"/>
          <p:cNvSpPr>
            <a:spLocks noGrp="1"/>
          </p:cNvSpPr>
          <p:nvPr>
            <p:ph type="ftr" sz="quarter" idx="11"/>
          </p:nvPr>
        </p:nvSpPr>
        <p:spPr>
          <a:xfrm>
            <a:off x="457200" y="6556248"/>
            <a:ext cx="3657600" cy="228600"/>
          </a:xfrm>
        </p:spPr>
        <p:txBody>
          <a:bodyPr/>
          <a:lstStyle/>
          <a:p>
            <a:endParaRPr lang="en-IN"/>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2F4B1D53-768B-4E5B-B6DD-E7AE5E210B66}"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en-US"/>
              <a:t>Click to edit Master title style</a:t>
            </a:r>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B31D15EB-B742-4861-A4A9-2BDE1A6C4570}" type="datetimeFigureOut">
              <a:rPr lang="en-IN" smtClean="0"/>
              <a:pPr/>
              <a:t>31-08-2024</a:t>
            </a:fld>
            <a:endParaRPr lang="en-IN"/>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IN"/>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2F4B1D53-768B-4E5B-B6DD-E7AE5E210B66}"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43808" y="533400"/>
            <a:ext cx="5628460" cy="2868168"/>
          </a:xfrm>
        </p:spPr>
        <p:txBody>
          <a:bodyPr/>
          <a:lstStyle/>
          <a:p>
            <a:pPr algn="ctr"/>
            <a:r>
              <a:rPr lang="en-IN" u="sng" dirty="0"/>
              <a:t>Regional Disparity in India</a:t>
            </a:r>
          </a:p>
        </p:txBody>
      </p:sp>
      <p:sp>
        <p:nvSpPr>
          <p:cNvPr id="3" name="Subtitle 2"/>
          <p:cNvSpPr>
            <a:spLocks noGrp="1"/>
          </p:cNvSpPr>
          <p:nvPr>
            <p:ph type="subTitle" idx="1"/>
          </p:nvPr>
        </p:nvSpPr>
        <p:spPr>
          <a:xfrm>
            <a:off x="3354442" y="5136064"/>
            <a:ext cx="5114778" cy="1101248"/>
          </a:xfrm>
        </p:spPr>
        <p:txBody>
          <a:bodyPr/>
          <a:lstStyle/>
          <a:p>
            <a:pPr algn="ctr"/>
            <a:r>
              <a:rPr lang="en-IN" dirty="0"/>
              <a:t>Dr. </a:t>
            </a:r>
            <a:r>
              <a:rPr lang="en-IN" dirty="0" err="1"/>
              <a:t>Pranjit</a:t>
            </a:r>
            <a:r>
              <a:rPr lang="en-IN" dirty="0"/>
              <a:t> Kumar </a:t>
            </a:r>
            <a:r>
              <a:rPr lang="en-IN" dirty="0" err="1"/>
              <a:t>Sarma</a:t>
            </a:r>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6408"/>
            <a:ext cx="7239000" cy="482312"/>
          </a:xfrm>
        </p:spPr>
        <p:txBody>
          <a:bodyPr>
            <a:normAutofit/>
          </a:bodyPr>
          <a:lstStyle/>
          <a:p>
            <a:r>
              <a:rPr lang="en-IN" sz="2400" dirty="0">
                <a:solidFill>
                  <a:schemeClr val="accent1">
                    <a:lumMod val="75000"/>
                  </a:schemeClr>
                </a:solidFill>
              </a:rPr>
              <a:t>Meaning of Regional Disparities/Imbalances</a:t>
            </a:r>
          </a:p>
        </p:txBody>
      </p:sp>
      <p:sp>
        <p:nvSpPr>
          <p:cNvPr id="3" name="Content Placeholder 2"/>
          <p:cNvSpPr>
            <a:spLocks noGrp="1"/>
          </p:cNvSpPr>
          <p:nvPr>
            <p:ph idx="1"/>
          </p:nvPr>
        </p:nvSpPr>
        <p:spPr/>
        <p:txBody>
          <a:bodyPr>
            <a:normAutofit fontScale="92500" lnSpcReduction="10000"/>
          </a:bodyPr>
          <a:lstStyle/>
          <a:p>
            <a:pPr algn="just"/>
            <a:r>
              <a:rPr lang="en-IN" dirty="0"/>
              <a:t>Regional Imbalances implies that there is difference in ‘economic development’ of different regions. In India ‘region’ means a state or district or union territory. Regional imbalances may be inter-state or intrastate.</a:t>
            </a:r>
          </a:p>
          <a:p>
            <a:pPr algn="just"/>
            <a:endParaRPr lang="en-IN" dirty="0"/>
          </a:p>
          <a:p>
            <a:pPr algn="just"/>
            <a:endParaRPr lang="en-IN" dirty="0"/>
          </a:p>
          <a:p>
            <a:pPr algn="just"/>
            <a:r>
              <a:rPr lang="en-IN" dirty="0"/>
              <a:t>Regional imbalances or disparities means wide differences in per capita income, literacy rates, health and education services, levels of industrialization, infrastructural facilities etc. between different regions. Regions may be either States or regions within a State.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6408"/>
            <a:ext cx="7239000" cy="554320"/>
          </a:xfrm>
        </p:spPr>
        <p:txBody>
          <a:bodyPr>
            <a:normAutofit/>
          </a:bodyPr>
          <a:lstStyle/>
          <a:p>
            <a:r>
              <a:rPr lang="en-IN" sz="3200" dirty="0"/>
              <a:t>Regional Disparities/Imbalances</a:t>
            </a:r>
          </a:p>
        </p:txBody>
      </p:sp>
      <p:sp>
        <p:nvSpPr>
          <p:cNvPr id="3" name="Content Placeholder 2"/>
          <p:cNvSpPr>
            <a:spLocks noGrp="1"/>
          </p:cNvSpPr>
          <p:nvPr>
            <p:ph idx="1"/>
          </p:nvPr>
        </p:nvSpPr>
        <p:spPr/>
        <p:txBody>
          <a:bodyPr/>
          <a:lstStyle/>
          <a:p>
            <a:pPr algn="just"/>
            <a:r>
              <a:rPr lang="en-IN" dirty="0"/>
              <a:t>It refers to difference in economic development and uneven economic achievement in different geographical regions. </a:t>
            </a:r>
          </a:p>
          <a:p>
            <a:pPr algn="just"/>
            <a:r>
              <a:rPr lang="en-IN" dirty="0"/>
              <a:t>It is reflected by the indicators like per capita income, the proportion of population living below the poverty line, the percentage of urban population, percentage of population engaged in agriculture vis-à-vis engaged in industries, infrastructural development of different states.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7239000" cy="710952"/>
          </a:xfrm>
        </p:spPr>
        <p:txBody>
          <a:bodyPr>
            <a:normAutofit/>
          </a:bodyPr>
          <a:lstStyle/>
          <a:p>
            <a:r>
              <a:rPr lang="en-IN" sz="2800" dirty="0"/>
              <a:t>Regional Disparities/Imbalances</a:t>
            </a:r>
          </a:p>
        </p:txBody>
      </p:sp>
      <p:sp>
        <p:nvSpPr>
          <p:cNvPr id="3" name="Content Placeholder 2"/>
          <p:cNvSpPr>
            <a:spLocks noGrp="1"/>
          </p:cNvSpPr>
          <p:nvPr>
            <p:ph idx="1"/>
          </p:nvPr>
        </p:nvSpPr>
        <p:spPr/>
        <p:txBody>
          <a:bodyPr/>
          <a:lstStyle/>
          <a:p>
            <a:pPr algn="just"/>
            <a:r>
              <a:rPr lang="en-IN" dirty="0"/>
              <a:t>The co-existence of relatively developed &amp; economically depressed states and even regions within each state is known as regional Disparity or regional imbalance. </a:t>
            </a:r>
          </a:p>
          <a:p>
            <a:pPr algn="just"/>
            <a:endParaRPr lang="en-IN" dirty="0"/>
          </a:p>
          <a:p>
            <a:pPr algn="just"/>
            <a:r>
              <a:rPr lang="en-IN" dirty="0"/>
              <a:t> In general regional disparities or imbalances we meant wide differences in per capita income, literacy rates, availability of health and education services, levels of industrialisation, infra structural facilities etc between different regions.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7239000" cy="1143000"/>
          </a:xfrm>
        </p:spPr>
        <p:txBody>
          <a:bodyPr/>
          <a:lstStyle/>
          <a:p>
            <a:r>
              <a:rPr lang="en-IN" dirty="0"/>
              <a:t>Regional imbalances may be: </a:t>
            </a:r>
          </a:p>
        </p:txBody>
      </p:sp>
      <p:sp>
        <p:nvSpPr>
          <p:cNvPr id="3" name="Content Placeholder 2"/>
          <p:cNvSpPr>
            <a:spLocks noGrp="1"/>
          </p:cNvSpPr>
          <p:nvPr>
            <p:ph idx="1"/>
          </p:nvPr>
        </p:nvSpPr>
        <p:spPr/>
        <p:txBody>
          <a:bodyPr>
            <a:normAutofit fontScale="92500"/>
          </a:bodyPr>
          <a:lstStyle/>
          <a:p>
            <a:pPr algn="just"/>
            <a:r>
              <a:rPr lang="en-IN" b="1" dirty="0"/>
              <a:t>Natural Regional Imbalances: </a:t>
            </a:r>
            <a:r>
              <a:rPr lang="en-IN" dirty="0"/>
              <a:t>These are the imbalances in inter regional or intraregional development due to unequal distribution of natural resources by the nature. Each region is different from the other region in respect of natural resources, water capacity, forest etc.</a:t>
            </a:r>
          </a:p>
          <a:p>
            <a:pPr algn="just"/>
            <a:endParaRPr lang="en-IN" dirty="0"/>
          </a:p>
          <a:p>
            <a:pPr algn="just"/>
            <a:r>
              <a:rPr lang="en-IN" b="1" dirty="0"/>
              <a:t>Man Made Regional Imbalances: </a:t>
            </a:r>
            <a:r>
              <a:rPr lang="en-IN" dirty="0"/>
              <a:t>There may be some regions where more efforts have been made for development by giving preference for investment and other development efforts like – subsidies, grants, special status etc.</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664"/>
            <a:ext cx="7239000" cy="698336"/>
          </a:xfrm>
        </p:spPr>
        <p:txBody>
          <a:bodyPr>
            <a:normAutofit fontScale="90000"/>
          </a:bodyPr>
          <a:lstStyle/>
          <a:p>
            <a:r>
              <a:rPr lang="en-IN" dirty="0"/>
              <a:t>Types of Disparities/Imbalances </a:t>
            </a:r>
          </a:p>
        </p:txBody>
      </p:sp>
      <p:sp>
        <p:nvSpPr>
          <p:cNvPr id="3" name="Content Placeholder 2"/>
          <p:cNvSpPr>
            <a:spLocks noGrp="1"/>
          </p:cNvSpPr>
          <p:nvPr>
            <p:ph idx="1"/>
          </p:nvPr>
        </p:nvSpPr>
        <p:spPr/>
        <p:txBody>
          <a:bodyPr/>
          <a:lstStyle/>
          <a:p>
            <a:r>
              <a:rPr lang="en-IN" dirty="0"/>
              <a:t>Global Disparity (Disparity between Nations)</a:t>
            </a:r>
          </a:p>
          <a:p>
            <a:endParaRPr lang="en-IN" dirty="0"/>
          </a:p>
          <a:p>
            <a:r>
              <a:rPr lang="en-IN" dirty="0"/>
              <a:t>Inter-State Disparity (Disparity between States)</a:t>
            </a:r>
          </a:p>
          <a:p>
            <a:endParaRPr lang="en-IN" dirty="0"/>
          </a:p>
          <a:p>
            <a:r>
              <a:rPr lang="en-IN" dirty="0"/>
              <a:t>Intra-State Disparity (Disparity within States)</a:t>
            </a:r>
          </a:p>
          <a:p>
            <a:endParaRPr lang="en-IN" dirty="0"/>
          </a:p>
          <a:p>
            <a:r>
              <a:rPr lang="en-IN" dirty="0"/>
              <a:t>Rural-Urban Disparity (Disparity between Rural &amp; Urban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dirty="0"/>
              <a:t>Causes of Regional Imbalances or Disparities in India:</a:t>
            </a:r>
          </a:p>
        </p:txBody>
      </p:sp>
      <p:sp>
        <p:nvSpPr>
          <p:cNvPr id="3" name="Content Placeholder 2"/>
          <p:cNvSpPr>
            <a:spLocks noGrp="1"/>
          </p:cNvSpPr>
          <p:nvPr>
            <p:ph idx="1"/>
          </p:nvPr>
        </p:nvSpPr>
        <p:spPr/>
        <p:txBody>
          <a:bodyPr>
            <a:normAutofit lnSpcReduction="10000"/>
          </a:bodyPr>
          <a:lstStyle/>
          <a:p>
            <a:r>
              <a:rPr lang="en-IN" dirty="0"/>
              <a:t>Historical factors: British regime </a:t>
            </a:r>
          </a:p>
          <a:p>
            <a:r>
              <a:rPr lang="en-IN" dirty="0"/>
              <a:t>Geographical factors : Natural factors</a:t>
            </a:r>
          </a:p>
          <a:p>
            <a:r>
              <a:rPr lang="en-IN" dirty="0"/>
              <a:t>Failure of planning:</a:t>
            </a:r>
          </a:p>
          <a:p>
            <a:r>
              <a:rPr lang="en-IN" dirty="0"/>
              <a:t>Financial: </a:t>
            </a:r>
          </a:p>
          <a:p>
            <a:r>
              <a:rPr lang="en-IN" dirty="0"/>
              <a:t>Infrastructure </a:t>
            </a:r>
          </a:p>
          <a:p>
            <a:r>
              <a:rPr lang="en-IN" dirty="0"/>
              <a:t>Disparities in Socio-Economic Development</a:t>
            </a:r>
          </a:p>
          <a:p>
            <a:r>
              <a:rPr lang="en-IN" dirty="0"/>
              <a:t>Political </a:t>
            </a:r>
          </a:p>
          <a:p>
            <a:r>
              <a:rPr lang="en-IN" dirty="0"/>
              <a:t>Predominance of Agriculture:</a:t>
            </a:r>
          </a:p>
          <a:p>
            <a:r>
              <a:rPr lang="en-IN" dirty="0"/>
              <a:t>Lack of Motivation on the Part of Backward States</a:t>
            </a:r>
          </a:p>
          <a:p>
            <a:r>
              <a:rPr lang="en-IN" dirty="0"/>
              <a:t>Locational Advantages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Indicators of Regional Imbalances in India </a:t>
            </a:r>
          </a:p>
        </p:txBody>
      </p:sp>
      <p:sp>
        <p:nvSpPr>
          <p:cNvPr id="3" name="Content Placeholder 2"/>
          <p:cNvSpPr>
            <a:spLocks noGrp="1"/>
          </p:cNvSpPr>
          <p:nvPr>
            <p:ph idx="1"/>
          </p:nvPr>
        </p:nvSpPr>
        <p:spPr/>
        <p:txBody>
          <a:bodyPr>
            <a:normAutofit/>
          </a:bodyPr>
          <a:lstStyle/>
          <a:p>
            <a:pPr algn="just"/>
            <a:r>
              <a:rPr lang="en-IN" dirty="0"/>
              <a:t>State Per Capita Income: States like Punjab, Haryana, Maharashtra, Gujarat, Karnataka, Tamil Nadu and Kerala have achieved higher per capita income when compared with Orissa, Bihar, M.P, UP, Assam and Rajasthan.</a:t>
            </a:r>
          </a:p>
          <a:p>
            <a:pPr algn="just"/>
            <a:endParaRPr lang="en-IN" dirty="0"/>
          </a:p>
          <a:p>
            <a:pPr algn="just"/>
            <a:r>
              <a:rPr lang="en-IN" dirty="0"/>
              <a:t> In 2016, Delhi’s per capita income stood at Rs. 2,01,083 as compared to Bihar’s Rs. 22,890.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Indicators of Regional Imbalances in India</a:t>
            </a:r>
          </a:p>
        </p:txBody>
      </p:sp>
      <p:sp>
        <p:nvSpPr>
          <p:cNvPr id="3" name="Content Placeholder 2"/>
          <p:cNvSpPr>
            <a:spLocks noGrp="1"/>
          </p:cNvSpPr>
          <p:nvPr>
            <p:ph idx="1"/>
          </p:nvPr>
        </p:nvSpPr>
        <p:spPr/>
        <p:txBody>
          <a:bodyPr/>
          <a:lstStyle/>
          <a:p>
            <a:pPr algn="just"/>
            <a:r>
              <a:rPr lang="en-IN" dirty="0"/>
              <a:t>Inter - State Disparities in Agricultural and </a:t>
            </a:r>
          </a:p>
          <a:p>
            <a:pPr algn="just"/>
            <a:endParaRPr lang="en-IN" b="1" dirty="0"/>
          </a:p>
          <a:p>
            <a:pPr algn="just"/>
            <a:r>
              <a:rPr lang="en-IN" b="1" dirty="0"/>
              <a:t>Industrial Development:</a:t>
            </a:r>
          </a:p>
          <a:p>
            <a:pPr lvl="1" algn="just"/>
            <a:r>
              <a:rPr lang="en-IN" dirty="0">
                <a:solidFill>
                  <a:schemeClr val="tx1"/>
                </a:solidFill>
              </a:rPr>
              <a:t>Punjab, Haryana and part of U. P has recorded high rate of productivity due to its high proportion of irrigated area and higher level of fertilizer use. </a:t>
            </a:r>
          </a:p>
          <a:p>
            <a:pPr lvl="1" algn="just"/>
            <a:r>
              <a:rPr lang="en-IN" dirty="0">
                <a:solidFill>
                  <a:schemeClr val="tx1"/>
                </a:solidFill>
              </a:rPr>
              <a:t>On the other hand, states like Assam. Bihar, Orissa and part of U.P. have been lagging behind in respect of the pace of industrialization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Indicators of Regional Imbalances in India</a:t>
            </a:r>
          </a:p>
        </p:txBody>
      </p:sp>
      <p:sp>
        <p:nvSpPr>
          <p:cNvPr id="3" name="Content Placeholder 2"/>
          <p:cNvSpPr>
            <a:spLocks noGrp="1"/>
          </p:cNvSpPr>
          <p:nvPr>
            <p:ph idx="1"/>
          </p:nvPr>
        </p:nvSpPr>
        <p:spPr/>
        <p:txBody>
          <a:bodyPr/>
          <a:lstStyle/>
          <a:p>
            <a:pPr algn="just"/>
            <a:r>
              <a:rPr lang="en-IN" b="1" dirty="0"/>
              <a:t>Intra-State imbalance: </a:t>
            </a:r>
          </a:p>
          <a:p>
            <a:pPr lvl="1" algn="just"/>
            <a:r>
              <a:rPr lang="en-IN" dirty="0">
                <a:solidFill>
                  <a:schemeClr val="tx1"/>
                </a:solidFill>
              </a:rPr>
              <a:t>There is a growing tendency among most of the advanced states concentrate its development activities towards relatively more developed urban, and metro cities of the states while allocating its industrial and infrastructural projects by neglecting the backward areas.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Indicators of Regional Imbalances in India</a:t>
            </a:r>
          </a:p>
        </p:txBody>
      </p:sp>
      <p:sp>
        <p:nvSpPr>
          <p:cNvPr id="3" name="Content Placeholder 2"/>
          <p:cNvSpPr>
            <a:spLocks noGrp="1"/>
          </p:cNvSpPr>
          <p:nvPr>
            <p:ph idx="1"/>
          </p:nvPr>
        </p:nvSpPr>
        <p:spPr/>
        <p:txBody>
          <a:bodyPr/>
          <a:lstStyle/>
          <a:p>
            <a:pPr algn="just"/>
            <a:r>
              <a:rPr lang="en-IN" b="1" dirty="0"/>
              <a:t>Spatial Distribution of Industries: </a:t>
            </a:r>
          </a:p>
          <a:p>
            <a:pPr lvl="1" algn="just"/>
            <a:r>
              <a:rPr lang="en-IN" dirty="0">
                <a:solidFill>
                  <a:schemeClr val="tx1"/>
                </a:solidFill>
              </a:rPr>
              <a:t>States like Punjab, Haryana, Maharashtra, Gujarat, Kerala, and Karnataka have achieved considerable development in its industrial sector. But West Bengal could not keep pace in its industrial growth as much as other industrially developed states.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Indicators of Regional Imbalances in India</a:t>
            </a:r>
          </a:p>
        </p:txBody>
      </p:sp>
      <p:sp>
        <p:nvSpPr>
          <p:cNvPr id="3" name="Content Placeholder 2"/>
          <p:cNvSpPr>
            <a:spLocks noGrp="1"/>
          </p:cNvSpPr>
          <p:nvPr>
            <p:ph idx="1"/>
          </p:nvPr>
        </p:nvSpPr>
        <p:spPr/>
        <p:txBody>
          <a:bodyPr/>
          <a:lstStyle/>
          <a:p>
            <a:pPr algn="just"/>
            <a:r>
              <a:rPr lang="en-IN" b="1" dirty="0"/>
              <a:t>Population below poverty line: </a:t>
            </a:r>
          </a:p>
          <a:p>
            <a:pPr lvl="1" algn="just"/>
            <a:r>
              <a:rPr lang="en-IN" dirty="0">
                <a:solidFill>
                  <a:schemeClr val="tx1"/>
                </a:solidFill>
              </a:rPr>
              <a:t>The high rural poverty can be attributed to lower farm incomes due to subsistence agriculture, lack of sustainable livelihoods in rural areas, impact of rise in prices of food products on rural incomes, lack of skills, underemployment and unemployment. Total poverty (Rural &amp; Urban) is more in M.P, Assam, </a:t>
            </a:r>
            <a:r>
              <a:rPr lang="en-IN" dirty="0" err="1">
                <a:solidFill>
                  <a:schemeClr val="tx1"/>
                </a:solidFill>
              </a:rPr>
              <a:t>Odisha</a:t>
            </a:r>
            <a:r>
              <a:rPr lang="en-IN" dirty="0">
                <a:solidFill>
                  <a:schemeClr val="tx1"/>
                </a:solidFill>
              </a:rPr>
              <a:t>, Arunachal Pradesh, Manipur, Jharkhand and Chhattisgarh.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Indicators of Regional Imbalances in India</a:t>
            </a:r>
          </a:p>
        </p:txBody>
      </p:sp>
      <p:sp>
        <p:nvSpPr>
          <p:cNvPr id="3" name="Content Placeholder 2"/>
          <p:cNvSpPr>
            <a:spLocks noGrp="1"/>
          </p:cNvSpPr>
          <p:nvPr>
            <p:ph idx="1"/>
          </p:nvPr>
        </p:nvSpPr>
        <p:spPr/>
        <p:txBody>
          <a:bodyPr/>
          <a:lstStyle/>
          <a:p>
            <a:pPr algn="just"/>
            <a:r>
              <a:rPr lang="en-IN" b="1" dirty="0"/>
              <a:t>Degree of Urbanization:</a:t>
            </a:r>
          </a:p>
          <a:p>
            <a:pPr lvl="1" algn="just"/>
            <a:r>
              <a:rPr lang="en-IN" dirty="0"/>
              <a:t> </a:t>
            </a:r>
            <a:r>
              <a:rPr lang="en-IN" dirty="0">
                <a:solidFill>
                  <a:schemeClr val="tx1"/>
                </a:solidFill>
              </a:rPr>
              <a:t>In respect of urbanization the percentage of urban population to total population is an important indicator. The all India percentage share of urban population stands at 27.81% in 2001 and 31.6 in 2011.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Indicators of Regional Imbalances in India</a:t>
            </a:r>
          </a:p>
        </p:txBody>
      </p:sp>
      <p:sp>
        <p:nvSpPr>
          <p:cNvPr id="3" name="Content Placeholder 2"/>
          <p:cNvSpPr>
            <a:spLocks noGrp="1"/>
          </p:cNvSpPr>
          <p:nvPr>
            <p:ph idx="1"/>
          </p:nvPr>
        </p:nvSpPr>
        <p:spPr/>
        <p:txBody>
          <a:bodyPr/>
          <a:lstStyle/>
          <a:p>
            <a:pPr algn="just"/>
            <a:r>
              <a:rPr lang="en-IN" b="1" dirty="0"/>
              <a:t>Per Capita Consumption of Electricity:</a:t>
            </a:r>
          </a:p>
          <a:p>
            <a:pPr lvl="1" algn="just"/>
            <a:r>
              <a:rPr lang="en-IN" dirty="0"/>
              <a:t> Punjab, Gujarat, Haryana, Maharashtra etc., having higher degree of industrialization and mechanization of agriculture, have recorded a higher per capita consumption of electricity than the economically backward states like Assam, Bihar, Orissa, Madhya Pradesh and Uttar Pradesh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Indicators of Regional Imbalances in India</a:t>
            </a:r>
          </a:p>
        </p:txBody>
      </p:sp>
      <p:sp>
        <p:nvSpPr>
          <p:cNvPr id="3" name="Content Placeholder 2"/>
          <p:cNvSpPr>
            <a:spLocks noGrp="1"/>
          </p:cNvSpPr>
          <p:nvPr>
            <p:ph idx="1"/>
          </p:nvPr>
        </p:nvSpPr>
        <p:spPr/>
        <p:txBody>
          <a:bodyPr/>
          <a:lstStyle/>
          <a:p>
            <a:pPr algn="just"/>
            <a:r>
              <a:rPr lang="en-IN" b="1" dirty="0"/>
              <a:t>Employment Pattern: </a:t>
            </a:r>
          </a:p>
          <a:p>
            <a:pPr lvl="1" algn="just"/>
            <a:r>
              <a:rPr lang="en-IN" dirty="0">
                <a:solidFill>
                  <a:schemeClr val="tx1"/>
                </a:solidFill>
              </a:rPr>
              <a:t>Rajasthan etc. Maharashtra, Gujarat, Haryana, Punjab, Tamil Nadu and West Bengal are maintaining a higher average daily employment of factory workers per </a:t>
            </a:r>
            <a:r>
              <a:rPr lang="en-IN" dirty="0" err="1">
                <a:solidFill>
                  <a:schemeClr val="tx1"/>
                </a:solidFill>
              </a:rPr>
              <a:t>lakh</a:t>
            </a:r>
            <a:r>
              <a:rPr lang="en-IN" dirty="0">
                <a:solidFill>
                  <a:schemeClr val="tx1"/>
                </a:solidFill>
              </a:rPr>
              <a:t> of population as compared to that of lower average maintained in industrially backward states like Assam, Orissa, Uttar Pradesh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Indicators of Regional Imbalances in India</a:t>
            </a:r>
          </a:p>
        </p:txBody>
      </p:sp>
      <p:sp>
        <p:nvSpPr>
          <p:cNvPr id="3" name="Content Placeholder 2"/>
          <p:cNvSpPr>
            <a:spLocks noGrp="1"/>
          </p:cNvSpPr>
          <p:nvPr>
            <p:ph idx="1"/>
          </p:nvPr>
        </p:nvSpPr>
        <p:spPr/>
        <p:txBody>
          <a:bodyPr>
            <a:normAutofit/>
          </a:bodyPr>
          <a:lstStyle/>
          <a:p>
            <a:pPr algn="just"/>
            <a:r>
              <a:rPr lang="en-IN" sz="2400" b="1" dirty="0"/>
              <a:t>Foreign Direct Investment: </a:t>
            </a:r>
          </a:p>
          <a:p>
            <a:pPr lvl="1" algn="just"/>
            <a:r>
              <a:rPr lang="en-IN" sz="2100" b="1" dirty="0">
                <a:solidFill>
                  <a:schemeClr val="tx1"/>
                </a:solidFill>
              </a:rPr>
              <a:t>High FDI States</a:t>
            </a:r>
            <a:r>
              <a:rPr lang="en-IN" sz="2100" dirty="0">
                <a:solidFill>
                  <a:schemeClr val="tx1"/>
                </a:solidFill>
              </a:rPr>
              <a:t>: Maharashtra, Dadra </a:t>
            </a:r>
            <a:r>
              <a:rPr lang="en-IN" sz="2100" dirty="0" err="1">
                <a:solidFill>
                  <a:schemeClr val="tx1"/>
                </a:solidFill>
              </a:rPr>
              <a:t>nagar</a:t>
            </a:r>
            <a:r>
              <a:rPr lang="en-IN" sz="2100" dirty="0">
                <a:solidFill>
                  <a:schemeClr val="tx1"/>
                </a:solidFill>
              </a:rPr>
              <a:t> Haveli, Daman &amp; Div, Delhi, Haryana, </a:t>
            </a:r>
            <a:r>
              <a:rPr lang="en-IN" sz="2100" dirty="0" err="1">
                <a:solidFill>
                  <a:schemeClr val="tx1"/>
                </a:solidFill>
              </a:rPr>
              <a:t>Tamilnadu</a:t>
            </a:r>
            <a:r>
              <a:rPr lang="en-IN" sz="2100" dirty="0">
                <a:solidFill>
                  <a:schemeClr val="tx1"/>
                </a:solidFill>
              </a:rPr>
              <a:t>, Pondicherry, Karnataka, Gujarat, Andhra Pradesh. </a:t>
            </a:r>
          </a:p>
          <a:p>
            <a:pPr lvl="1" algn="just"/>
            <a:r>
              <a:rPr lang="en-IN" sz="2100" b="1" dirty="0">
                <a:solidFill>
                  <a:schemeClr val="tx1"/>
                </a:solidFill>
              </a:rPr>
              <a:t>Medium FDI States</a:t>
            </a:r>
            <a:r>
              <a:rPr lang="en-IN" sz="2100" dirty="0">
                <a:solidFill>
                  <a:schemeClr val="tx1"/>
                </a:solidFill>
              </a:rPr>
              <a:t>: West Bengal, Sikkim, Andaman &amp; </a:t>
            </a:r>
            <a:r>
              <a:rPr lang="en-IN" sz="2100" dirty="0" err="1">
                <a:solidFill>
                  <a:schemeClr val="tx1"/>
                </a:solidFill>
              </a:rPr>
              <a:t>Nikobar</a:t>
            </a:r>
            <a:r>
              <a:rPr lang="en-IN" sz="2100" dirty="0">
                <a:solidFill>
                  <a:schemeClr val="tx1"/>
                </a:solidFill>
              </a:rPr>
              <a:t> islands, Rajasthan, </a:t>
            </a:r>
            <a:r>
              <a:rPr lang="en-IN" sz="2100" dirty="0" err="1">
                <a:solidFill>
                  <a:schemeClr val="tx1"/>
                </a:solidFill>
              </a:rPr>
              <a:t>Chandhighadh</a:t>
            </a:r>
            <a:r>
              <a:rPr lang="en-IN" sz="2100" dirty="0">
                <a:solidFill>
                  <a:schemeClr val="tx1"/>
                </a:solidFill>
              </a:rPr>
              <a:t>, Punjab, Haryana, Himachal Pradesh, Madhya Pradesh, </a:t>
            </a:r>
            <a:r>
              <a:rPr lang="en-IN" sz="2100" dirty="0" err="1">
                <a:solidFill>
                  <a:schemeClr val="tx1"/>
                </a:solidFill>
              </a:rPr>
              <a:t>Chatiishghadh</a:t>
            </a:r>
            <a:r>
              <a:rPr lang="en-IN" sz="2100" dirty="0">
                <a:solidFill>
                  <a:schemeClr val="tx1"/>
                </a:solidFill>
              </a:rPr>
              <a:t>, Kerala, Lakshadweep. </a:t>
            </a:r>
          </a:p>
          <a:p>
            <a:pPr lvl="1" algn="just"/>
            <a:r>
              <a:rPr lang="en-IN" sz="2100" b="1" dirty="0">
                <a:solidFill>
                  <a:schemeClr val="tx1"/>
                </a:solidFill>
              </a:rPr>
              <a:t>Low FDI States</a:t>
            </a:r>
            <a:r>
              <a:rPr lang="en-IN" sz="2100" dirty="0">
                <a:solidFill>
                  <a:schemeClr val="tx1"/>
                </a:solidFill>
              </a:rPr>
              <a:t>: Goa, Orissa, UP, Uttaranchal, Assam, Arunachal Pradesh, Manipur, Meghalaya, Mizoram, Nagaland, Tripura, Bihar and Jharkhand.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Indicators of Regional Imbalances in India</a:t>
            </a:r>
          </a:p>
        </p:txBody>
      </p:sp>
      <p:sp>
        <p:nvSpPr>
          <p:cNvPr id="3" name="Content Placeholder 2"/>
          <p:cNvSpPr>
            <a:spLocks noGrp="1"/>
          </p:cNvSpPr>
          <p:nvPr>
            <p:ph idx="1"/>
          </p:nvPr>
        </p:nvSpPr>
        <p:spPr/>
        <p:txBody>
          <a:bodyPr>
            <a:normAutofit lnSpcReduction="10000"/>
          </a:bodyPr>
          <a:lstStyle/>
          <a:p>
            <a:pPr algn="just"/>
            <a:r>
              <a:rPr lang="en-IN" b="1" dirty="0"/>
              <a:t>Human Development Index: </a:t>
            </a:r>
          </a:p>
          <a:p>
            <a:pPr lvl="1" algn="just"/>
            <a:r>
              <a:rPr lang="en-IN" dirty="0">
                <a:solidFill>
                  <a:schemeClr val="tx1"/>
                </a:solidFill>
              </a:rPr>
              <a:t>It is a composite statistic of life expectancy, education, and income per capita indicators. It is also an important indicator of regional disparities. </a:t>
            </a:r>
          </a:p>
          <a:p>
            <a:pPr lvl="1" algn="just"/>
            <a:r>
              <a:rPr lang="en-IN" dirty="0">
                <a:solidFill>
                  <a:schemeClr val="tx1"/>
                </a:solidFill>
              </a:rPr>
              <a:t>Kerala, Delhi, H.P, Goa, Punjab are very highly developed. NE (excluding Assam), </a:t>
            </a:r>
            <a:r>
              <a:rPr lang="en-IN" dirty="0" err="1">
                <a:solidFill>
                  <a:schemeClr val="tx1"/>
                </a:solidFill>
              </a:rPr>
              <a:t>Tamilnadu</a:t>
            </a:r>
            <a:r>
              <a:rPr lang="en-IN" dirty="0">
                <a:solidFill>
                  <a:schemeClr val="tx1"/>
                </a:solidFill>
              </a:rPr>
              <a:t>, Haryana, J&amp;K, Gujarat, Karnataka are highly developed. </a:t>
            </a:r>
          </a:p>
          <a:p>
            <a:pPr lvl="1" algn="just"/>
            <a:r>
              <a:rPr lang="en-IN" dirty="0">
                <a:solidFill>
                  <a:schemeClr val="tx1"/>
                </a:solidFill>
              </a:rPr>
              <a:t>West Bengal, </a:t>
            </a:r>
            <a:r>
              <a:rPr lang="en-IN" dirty="0" err="1">
                <a:solidFill>
                  <a:schemeClr val="tx1"/>
                </a:solidFill>
              </a:rPr>
              <a:t>Uttarakhand</a:t>
            </a:r>
            <a:r>
              <a:rPr lang="en-IN" dirty="0">
                <a:solidFill>
                  <a:schemeClr val="tx1"/>
                </a:solidFill>
              </a:rPr>
              <a:t>, Andhra Pradesh, Assam, Rajasthan are medium developed. UP, Jharkhand. M.P, Bihar, Chhattisgarh are low developed, which clearly shows regional imbalances between the States in India.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l="31662" t="10667" r="32667" b="11968"/>
          <a:stretch>
            <a:fillRect/>
          </a:stretch>
        </p:blipFill>
        <p:spPr bwMode="auto">
          <a:xfrm>
            <a:off x="2451684" y="188640"/>
            <a:ext cx="5216660" cy="6364302"/>
          </a:xfrm>
          <a:prstGeom prst="rect">
            <a:avLst/>
          </a:prstGeom>
          <a:noFill/>
          <a:ln w="9525">
            <a:noFill/>
            <a:miter lim="800000"/>
            <a:headEnd/>
            <a:tailEnd/>
          </a:ln>
        </p:spPr>
      </p:pic>
      <p:sp>
        <p:nvSpPr>
          <p:cNvPr id="3" name="TextBox 2"/>
          <p:cNvSpPr txBox="1"/>
          <p:nvPr/>
        </p:nvSpPr>
        <p:spPr>
          <a:xfrm>
            <a:off x="251520" y="548680"/>
            <a:ext cx="2760115" cy="369332"/>
          </a:xfrm>
          <a:prstGeom prst="rect">
            <a:avLst/>
          </a:prstGeom>
          <a:noFill/>
        </p:spPr>
        <p:txBody>
          <a:bodyPr wrap="none" rtlCol="0">
            <a:spAutoFit/>
          </a:bodyPr>
          <a:lstStyle/>
          <a:p>
            <a:r>
              <a:rPr lang="en-IN" b="1" dirty="0"/>
              <a:t>State Wise GDP Pattern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e-Human-Development-Index-of-Indian-states.png"/>
          <p:cNvPicPr>
            <a:picLocks noChangeAspect="1"/>
          </p:cNvPicPr>
          <p:nvPr/>
        </p:nvPicPr>
        <p:blipFill>
          <a:blip r:embed="rId2" cstate="print"/>
          <a:stretch>
            <a:fillRect/>
          </a:stretch>
        </p:blipFill>
        <p:spPr>
          <a:xfrm>
            <a:off x="323528" y="1032567"/>
            <a:ext cx="5048784" cy="5708801"/>
          </a:xfrm>
          <a:prstGeom prst="rect">
            <a:avLst/>
          </a:prstGeom>
        </p:spPr>
      </p:pic>
      <p:sp>
        <p:nvSpPr>
          <p:cNvPr id="3" name="TextBox 2"/>
          <p:cNvSpPr txBox="1"/>
          <p:nvPr/>
        </p:nvSpPr>
        <p:spPr>
          <a:xfrm>
            <a:off x="395536" y="404664"/>
            <a:ext cx="5056834" cy="369332"/>
          </a:xfrm>
          <a:prstGeom prst="rect">
            <a:avLst/>
          </a:prstGeom>
          <a:noFill/>
        </p:spPr>
        <p:txBody>
          <a:bodyPr wrap="none" rtlCol="0">
            <a:spAutoFit/>
          </a:bodyPr>
          <a:lstStyle/>
          <a:p>
            <a:r>
              <a:rPr lang="en-IN" dirty="0"/>
              <a:t>HUMAN DEVELOPMENT INDEX IN INDIAN STATES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z6u7mqv53a91.png"/>
          <p:cNvPicPr>
            <a:picLocks noChangeAspect="1"/>
          </p:cNvPicPr>
          <p:nvPr/>
        </p:nvPicPr>
        <p:blipFill>
          <a:blip r:embed="rId2" cstate="print"/>
          <a:stretch>
            <a:fillRect/>
          </a:stretch>
        </p:blipFill>
        <p:spPr>
          <a:xfrm>
            <a:off x="1259632" y="260648"/>
            <a:ext cx="5040560" cy="63007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l="30072" t="18436" r="29704" b="21383"/>
          <a:stretch>
            <a:fillRect/>
          </a:stretch>
        </p:blipFill>
        <p:spPr bwMode="auto">
          <a:xfrm>
            <a:off x="209320" y="247404"/>
            <a:ext cx="7766892" cy="6536487"/>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l="30072" t="25416" r="30370" b="16247"/>
          <a:stretch>
            <a:fillRect/>
          </a:stretch>
        </p:blipFill>
        <p:spPr bwMode="auto">
          <a:xfrm>
            <a:off x="473725" y="316905"/>
            <a:ext cx="7227065" cy="5995215"/>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Consequences of Regional Imbalances </a:t>
            </a:r>
          </a:p>
        </p:txBody>
      </p:sp>
      <p:sp>
        <p:nvSpPr>
          <p:cNvPr id="3" name="Content Placeholder 2"/>
          <p:cNvSpPr>
            <a:spLocks noGrp="1"/>
          </p:cNvSpPr>
          <p:nvPr>
            <p:ph idx="1"/>
          </p:nvPr>
        </p:nvSpPr>
        <p:spPr/>
        <p:txBody>
          <a:bodyPr/>
          <a:lstStyle/>
          <a:p>
            <a:r>
              <a:rPr lang="en-IN" dirty="0"/>
              <a:t>Inter-States and Intra State Agitations:</a:t>
            </a:r>
          </a:p>
          <a:p>
            <a:r>
              <a:rPr lang="en-IN" dirty="0"/>
              <a:t>Migration:</a:t>
            </a:r>
          </a:p>
          <a:p>
            <a:r>
              <a:rPr lang="en-IN" dirty="0"/>
              <a:t>Social Unrest:</a:t>
            </a:r>
          </a:p>
          <a:p>
            <a:r>
              <a:rPr lang="en-IN" dirty="0"/>
              <a:t>Pollution: </a:t>
            </a:r>
          </a:p>
          <a:p>
            <a:r>
              <a:rPr lang="en-IN" dirty="0"/>
              <a:t>Housing &amp; Water Problem: </a:t>
            </a:r>
          </a:p>
          <a:p>
            <a:r>
              <a:rPr lang="en-IN" dirty="0"/>
              <a:t>Frustration among Rural Youth:</a:t>
            </a:r>
          </a:p>
          <a:p>
            <a:r>
              <a:rPr lang="en-IN" dirty="0"/>
              <a:t>Under-Developed Infrastructure:</a:t>
            </a:r>
          </a:p>
          <a:p>
            <a:endParaRPr lang="en-IN"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664"/>
            <a:ext cx="7239000" cy="554320"/>
          </a:xfrm>
        </p:spPr>
        <p:txBody>
          <a:bodyPr>
            <a:normAutofit fontScale="90000"/>
          </a:bodyPr>
          <a:lstStyle/>
          <a:p>
            <a:r>
              <a:rPr lang="en-IN" dirty="0"/>
              <a:t>Suggestions: </a:t>
            </a:r>
          </a:p>
        </p:txBody>
      </p:sp>
      <p:sp>
        <p:nvSpPr>
          <p:cNvPr id="3" name="Content Placeholder 2"/>
          <p:cNvSpPr>
            <a:spLocks noGrp="1"/>
          </p:cNvSpPr>
          <p:nvPr>
            <p:ph idx="1"/>
          </p:nvPr>
        </p:nvSpPr>
        <p:spPr>
          <a:xfrm>
            <a:off x="457200" y="1246976"/>
            <a:ext cx="7239000" cy="4846320"/>
          </a:xfrm>
        </p:spPr>
        <p:txBody>
          <a:bodyPr/>
          <a:lstStyle/>
          <a:p>
            <a:pPr algn="just"/>
            <a:r>
              <a:rPr lang="en-IN" dirty="0"/>
              <a:t>Identification of the Backward Areas and Allocation of funds: </a:t>
            </a:r>
          </a:p>
          <a:p>
            <a:pPr algn="just"/>
            <a:r>
              <a:rPr lang="en-IN" dirty="0"/>
              <a:t>Need for Investments in Backward Areas:</a:t>
            </a:r>
          </a:p>
          <a:p>
            <a:pPr algn="just"/>
            <a:r>
              <a:rPr lang="en-IN" dirty="0"/>
              <a:t>Good Governance:</a:t>
            </a:r>
          </a:p>
          <a:p>
            <a:pPr algn="just"/>
            <a:r>
              <a:rPr lang="en-IN" dirty="0"/>
              <a:t>Political Will: </a:t>
            </a:r>
          </a:p>
          <a:p>
            <a:pPr algn="just"/>
            <a:r>
              <a:rPr lang="en-IN" dirty="0"/>
              <a:t>Incentives:</a:t>
            </a:r>
          </a:p>
          <a:p>
            <a:pPr algn="just"/>
            <a:r>
              <a:rPr lang="en-IN" dirty="0"/>
              <a:t>Promoting New Financial Institution in Backward Region:</a:t>
            </a:r>
          </a:p>
          <a:p>
            <a:pPr algn="just"/>
            <a:r>
              <a:rPr lang="en-IN" dirty="0"/>
              <a:t>Setting Up of Regional Boards: </a:t>
            </a:r>
          </a:p>
          <a:p>
            <a:pPr algn="just"/>
            <a:r>
              <a:rPr lang="en-IN" dirty="0"/>
              <a:t>Growth Corridors:</a:t>
            </a:r>
          </a:p>
          <a:p>
            <a:pPr algn="just"/>
            <a:endParaRPr lang="en-IN" dirty="0"/>
          </a:p>
          <a:p>
            <a:pPr algn="just"/>
            <a:endParaRPr lang="en-IN"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Suggestions: </a:t>
            </a:r>
          </a:p>
        </p:txBody>
      </p:sp>
      <p:sp>
        <p:nvSpPr>
          <p:cNvPr id="3" name="Content Placeholder 2"/>
          <p:cNvSpPr>
            <a:spLocks noGrp="1"/>
          </p:cNvSpPr>
          <p:nvPr>
            <p:ph idx="1"/>
          </p:nvPr>
        </p:nvSpPr>
        <p:spPr/>
        <p:txBody>
          <a:bodyPr/>
          <a:lstStyle/>
          <a:p>
            <a:pPr algn="just"/>
            <a:r>
              <a:rPr lang="en-IN" dirty="0"/>
              <a:t>Strict restrictions on usage of productive agricultural lands for non-agricultural purposes to be implemented. If required, permissions for non-agricultural usage should be granted only after the farmers have been guaranteed a better life.</a:t>
            </a:r>
          </a:p>
          <a:p>
            <a:pPr algn="just"/>
            <a:r>
              <a:rPr lang="en-IN" dirty="0"/>
              <a:t>Usage of natural resources for the development of tribal areas to be implemented. There should be guaranteed share for the </a:t>
            </a:r>
            <a:r>
              <a:rPr lang="en-IN" dirty="0" err="1"/>
              <a:t>tribals</a:t>
            </a:r>
            <a:r>
              <a:rPr lang="en-IN" dirty="0"/>
              <a:t> in the income generated from the use of natural resources.</a:t>
            </a:r>
          </a:p>
          <a:p>
            <a:pPr algn="just"/>
            <a:endParaRPr lang="en-IN"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7239000" cy="626328"/>
          </a:xfrm>
        </p:spPr>
        <p:txBody>
          <a:bodyPr/>
          <a:lstStyle/>
          <a:p>
            <a:r>
              <a:rPr lang="en-IN" dirty="0"/>
              <a:t>Conclusion: </a:t>
            </a:r>
          </a:p>
        </p:txBody>
      </p:sp>
      <p:sp>
        <p:nvSpPr>
          <p:cNvPr id="3" name="Content Placeholder 2"/>
          <p:cNvSpPr>
            <a:spLocks noGrp="1"/>
          </p:cNvSpPr>
          <p:nvPr>
            <p:ph idx="1"/>
          </p:nvPr>
        </p:nvSpPr>
        <p:spPr>
          <a:xfrm>
            <a:off x="457200" y="1052736"/>
            <a:ext cx="7239000" cy="5403000"/>
          </a:xfrm>
        </p:spPr>
        <p:txBody>
          <a:bodyPr>
            <a:normAutofit fontScale="77500" lnSpcReduction="20000"/>
          </a:bodyPr>
          <a:lstStyle/>
          <a:p>
            <a:pPr algn="just"/>
            <a:r>
              <a:rPr lang="en-IN" dirty="0"/>
              <a:t>Regional imbalance is a threat to the goal of inclusive growth and reduction of poverty. </a:t>
            </a:r>
          </a:p>
          <a:p>
            <a:pPr algn="just"/>
            <a:r>
              <a:rPr lang="en-IN" dirty="0"/>
              <a:t>The growing regional disparities have dampened the speed of further economic reforms, and hence may pose a barrier to India’s future economic growth.</a:t>
            </a:r>
          </a:p>
          <a:p>
            <a:pPr algn="just"/>
            <a:r>
              <a:rPr lang="en-IN" dirty="0"/>
              <a:t> Regional disparities will result in regional tensions, which in turn may lead to popular agitations and at some times militant activities also. </a:t>
            </a:r>
          </a:p>
          <a:p>
            <a:pPr algn="just"/>
            <a:r>
              <a:rPr lang="en-IN" dirty="0"/>
              <a:t>Regional disparities in economic and social development which exist within some of the States due to the neglect of certain backward regions have created and creating demand for separate S</a:t>
            </a:r>
          </a:p>
          <a:p>
            <a:pPr algn="just"/>
            <a:r>
              <a:rPr lang="en-IN" dirty="0" err="1"/>
              <a:t>tates</a:t>
            </a:r>
            <a:r>
              <a:rPr lang="en-IN" dirty="0"/>
              <a:t> like in the past for separate </a:t>
            </a:r>
            <a:r>
              <a:rPr lang="en-IN" dirty="0" err="1"/>
              <a:t>Telangana</a:t>
            </a:r>
            <a:r>
              <a:rPr lang="en-IN" dirty="0"/>
              <a:t> and now and then for </a:t>
            </a:r>
            <a:r>
              <a:rPr lang="en-IN" dirty="0" err="1"/>
              <a:t>Vidhrbha</a:t>
            </a:r>
            <a:r>
              <a:rPr lang="en-IN" dirty="0"/>
              <a:t> and for </a:t>
            </a:r>
            <a:r>
              <a:rPr lang="en-IN" dirty="0" err="1"/>
              <a:t>Bodo</a:t>
            </a:r>
            <a:r>
              <a:rPr lang="en-IN" dirty="0"/>
              <a:t> land. As such, there is a strong need for strengthening of good governance in the backward areas. </a:t>
            </a:r>
            <a:endParaRPr lang="en-IN"/>
          </a:p>
          <a:p>
            <a:pPr algn="just"/>
            <a:r>
              <a:rPr lang="en-IN"/>
              <a:t>Towards </a:t>
            </a:r>
            <a:r>
              <a:rPr lang="en-IN" dirty="0"/>
              <a:t>this end, it is necessary that the local bodies in the backward areas are empowered and strengthened to reduce the regional imbalances in the country</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102</TotalTime>
  <Words>1422</Words>
  <Application>Microsoft Office PowerPoint</Application>
  <PresentationFormat>On-screen Show (4:3)</PresentationFormat>
  <Paragraphs>104</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Trebuchet MS</vt:lpstr>
      <vt:lpstr>Wingdings</vt:lpstr>
      <vt:lpstr>Wingdings 2</vt:lpstr>
      <vt:lpstr>Opulent</vt:lpstr>
      <vt:lpstr>Regional Disparity in India</vt:lpstr>
      <vt:lpstr>Meaning of Regional Disparities/Imbalances</vt:lpstr>
      <vt:lpstr>Regional Disparities/Imbalances</vt:lpstr>
      <vt:lpstr>Regional Disparities/Imbalances</vt:lpstr>
      <vt:lpstr>Regional imbalances may be: </vt:lpstr>
      <vt:lpstr>Types of Disparities/Imbalances </vt:lpstr>
      <vt:lpstr>Causes of Regional Imbalances or Disparities in India:</vt:lpstr>
      <vt:lpstr>Indicators of Regional Imbalances in India </vt:lpstr>
      <vt:lpstr>Indicators of Regional Imbalances in India</vt:lpstr>
      <vt:lpstr>Indicators of Regional Imbalances in India</vt:lpstr>
      <vt:lpstr>Indicators of Regional Imbalances in India</vt:lpstr>
      <vt:lpstr>Indicators of Regional Imbalances in India</vt:lpstr>
      <vt:lpstr>Indicators of Regional Imbalances in India</vt:lpstr>
      <vt:lpstr>Indicators of Regional Imbalances in India</vt:lpstr>
      <vt:lpstr>Indicators of Regional Imbalances in India</vt:lpstr>
      <vt:lpstr>Indicators of Regional Imbalances in India</vt:lpstr>
      <vt:lpstr>Indicators of Regional Imbalances in India</vt:lpstr>
      <vt:lpstr>PowerPoint Presentation</vt:lpstr>
      <vt:lpstr>PowerPoint Presentation</vt:lpstr>
      <vt:lpstr>PowerPoint Presentation</vt:lpstr>
      <vt:lpstr>PowerPoint Presentation</vt:lpstr>
      <vt:lpstr>PowerPoint Presentation</vt:lpstr>
      <vt:lpstr>Consequences of Regional Imbalances </vt:lpstr>
      <vt:lpstr>Suggestions: </vt:lpstr>
      <vt:lpstr>Suggestions: </vt:lpstr>
      <vt:lpstr>Conclusion: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Regional Disparity in India</dc:title>
  <dc:creator>User</dc:creator>
  <cp:lastModifiedBy>ADMIN</cp:lastModifiedBy>
  <cp:revision>16</cp:revision>
  <dcterms:created xsi:type="dcterms:W3CDTF">2022-10-20T06:15:58Z</dcterms:created>
  <dcterms:modified xsi:type="dcterms:W3CDTF">2024-08-31T08:25:58Z</dcterms:modified>
</cp:coreProperties>
</file>